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2" r:id="rId11"/>
    <p:sldId id="271" r:id="rId12"/>
    <p:sldId id="270" r:id="rId13"/>
    <p:sldId id="273" r:id="rId14"/>
    <p:sldId id="274" r:id="rId15"/>
    <p:sldId id="275" r:id="rId16"/>
    <p:sldId id="276" r:id="rId17"/>
    <p:sldId id="277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55314-3124-4386-9297-8BD4ECC15303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F8E64-4761-402C-8C1C-2541A631FE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55314-3124-4386-9297-8BD4ECC15303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F8E64-4761-402C-8C1C-2541A631FE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55314-3124-4386-9297-8BD4ECC15303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F8E64-4761-402C-8C1C-2541A631FE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55314-3124-4386-9297-8BD4ECC15303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F8E64-4761-402C-8C1C-2541A631FE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55314-3124-4386-9297-8BD4ECC15303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F8E64-4761-402C-8C1C-2541A631FE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55314-3124-4386-9297-8BD4ECC15303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F8E64-4761-402C-8C1C-2541A631FE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55314-3124-4386-9297-8BD4ECC15303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F8E64-4761-402C-8C1C-2541A631FE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55314-3124-4386-9297-8BD4ECC15303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F8E64-4761-402C-8C1C-2541A631FE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55314-3124-4386-9297-8BD4ECC15303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F8E64-4761-402C-8C1C-2541A631FE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55314-3124-4386-9297-8BD4ECC15303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F8E64-4761-402C-8C1C-2541A631FE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55314-3124-4386-9297-8BD4ECC15303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F8E64-4761-402C-8C1C-2541A631FE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55314-3124-4386-9297-8BD4ECC15303}" type="datetimeFigureOut">
              <a:rPr lang="ru-RU" smtClean="0"/>
              <a:t>25.05.2016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F8E64-4761-402C-8C1C-2541A631FE8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марина\Desktop\56116508cc63e.jpg"/>
          <p:cNvPicPr>
            <a:picLocks noChangeAspect="1" noChangeArrowheads="1"/>
          </p:cNvPicPr>
          <p:nvPr/>
        </p:nvPicPr>
        <p:blipFill>
          <a:blip r:embed="rId2" cstate="print"/>
          <a:srcRect b="3981"/>
          <a:stretch>
            <a:fillRect/>
          </a:stretch>
        </p:blipFill>
        <p:spPr bwMode="auto">
          <a:xfrm>
            <a:off x="0" y="-12700"/>
            <a:ext cx="91440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285728"/>
            <a:ext cx="7358114" cy="4071966"/>
          </a:xfrm>
        </p:spPr>
        <p:txBody>
          <a:bodyPr>
            <a:normAutofit/>
          </a:bodyPr>
          <a:lstStyle/>
          <a:p>
            <a:r>
              <a:rPr lang="ru-RU" sz="1200" b="1" dirty="0">
                <a:solidFill>
                  <a:srgbClr val="00B050"/>
                </a:solidFill>
                <a:latin typeface="Georgia" pitchFamily="18" charset="0"/>
              </a:rPr>
              <a:t>Муниципальное бюджетное дошкольное образовательное учреждение </a:t>
            </a:r>
            <a:r>
              <a:rPr lang="ru-RU" sz="1200" b="1" dirty="0" smtClean="0">
                <a:solidFill>
                  <a:srgbClr val="00B050"/>
                </a:solidFill>
                <a:latin typeface="Georgia" pitchFamily="18" charset="0"/>
              </a:rPr>
              <a:t/>
            </a:r>
            <a:br>
              <a:rPr lang="ru-RU" sz="1200" b="1" dirty="0" smtClean="0">
                <a:solidFill>
                  <a:srgbClr val="00B050"/>
                </a:solidFill>
                <a:latin typeface="Georgia" pitchFamily="18" charset="0"/>
              </a:rPr>
            </a:br>
            <a:r>
              <a:rPr lang="ru-RU" sz="1200" b="1" dirty="0" smtClean="0">
                <a:solidFill>
                  <a:srgbClr val="00B050"/>
                </a:solidFill>
                <a:latin typeface="Georgia" pitchFamily="18" charset="0"/>
              </a:rPr>
              <a:t>детский </a:t>
            </a:r>
            <a:r>
              <a:rPr lang="ru-RU" sz="1200" b="1" dirty="0">
                <a:solidFill>
                  <a:srgbClr val="00B050"/>
                </a:solidFill>
                <a:latin typeface="Georgia" pitchFamily="18" charset="0"/>
              </a:rPr>
              <a:t>сад комбинированного вида № 19 «Золотая рыбка» </a:t>
            </a:r>
            <a:r>
              <a:rPr lang="ru-RU" sz="1200" b="1" dirty="0" smtClean="0">
                <a:solidFill>
                  <a:srgbClr val="00B050"/>
                </a:solidFill>
                <a:latin typeface="Georgia" pitchFamily="18" charset="0"/>
              </a:rPr>
              <a:t/>
            </a:r>
            <a:br>
              <a:rPr lang="ru-RU" sz="1200" b="1" dirty="0" smtClean="0">
                <a:solidFill>
                  <a:srgbClr val="00B050"/>
                </a:solidFill>
                <a:latin typeface="Georgia" pitchFamily="18" charset="0"/>
              </a:rPr>
            </a:br>
            <a:r>
              <a:rPr lang="ru-RU" sz="1200" b="1" dirty="0" smtClean="0">
                <a:solidFill>
                  <a:srgbClr val="00B050"/>
                </a:solidFill>
                <a:latin typeface="Georgia" pitchFamily="18" charset="0"/>
              </a:rPr>
              <a:t>с</a:t>
            </a:r>
            <a:r>
              <a:rPr lang="ru-RU" sz="1200" b="1" dirty="0">
                <a:solidFill>
                  <a:srgbClr val="00B050"/>
                </a:solidFill>
                <a:latin typeface="Georgia" pitchFamily="18" charset="0"/>
              </a:rPr>
              <a:t>. Солуно-Дмитриевское</a:t>
            </a:r>
            <a:r>
              <a:rPr lang="ru-RU" sz="2400" dirty="0">
                <a:solidFill>
                  <a:srgbClr val="0070C0"/>
                </a:solidFill>
              </a:rPr>
              <a:t/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 smtClean="0">
                <a:solidFill>
                  <a:srgbClr val="0070C0"/>
                </a:solidFill>
                <a:latin typeface="Georgia" pitchFamily="18" charset="0"/>
              </a:rPr>
              <a:t>Проект по </a:t>
            </a:r>
            <a:r>
              <a:rPr lang="ru-RU" sz="2400" b="1" dirty="0">
                <a:solidFill>
                  <a:srgbClr val="0070C0"/>
                </a:solidFill>
                <a:latin typeface="Georgia" pitchFamily="18" charset="0"/>
              </a:rPr>
              <a:t>реализации </a:t>
            </a:r>
            <a:r>
              <a:rPr lang="ru-RU" sz="2400" b="1" dirty="0" smtClean="0">
                <a:solidFill>
                  <a:srgbClr val="0070C0"/>
                </a:solidFill>
                <a:latin typeface="Georgia" pitchFamily="18" charset="0"/>
              </a:rPr>
              <a:t>задач</a:t>
            </a:r>
            <a:br>
              <a:rPr lang="ru-RU" sz="2400" b="1" dirty="0" smtClean="0">
                <a:solidFill>
                  <a:srgbClr val="0070C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Georgia" pitchFamily="18" charset="0"/>
              </a:rPr>
              <a:t> образовательной </a:t>
            </a:r>
            <a:r>
              <a:rPr lang="ru-RU" sz="2400" b="1" dirty="0">
                <a:solidFill>
                  <a:srgbClr val="0070C0"/>
                </a:solidFill>
                <a:latin typeface="Georgia" pitchFamily="18" charset="0"/>
              </a:rPr>
              <a:t>области </a:t>
            </a:r>
            <a:r>
              <a:rPr lang="ru-RU" sz="2400" b="1" dirty="0" smtClean="0">
                <a:solidFill>
                  <a:srgbClr val="0070C0"/>
                </a:solidFill>
                <a:latin typeface="Georgia" pitchFamily="18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Georgia" pitchFamily="18" charset="0"/>
              </a:rPr>
              <a:t>«</a:t>
            </a:r>
            <a:r>
              <a:rPr lang="ru-RU" sz="2400" b="1" dirty="0">
                <a:solidFill>
                  <a:srgbClr val="0070C0"/>
                </a:solidFill>
                <a:latin typeface="Georgia" pitchFamily="18" charset="0"/>
              </a:rPr>
              <a:t>Физическое </a:t>
            </a:r>
            <a:r>
              <a:rPr lang="ru-RU" sz="2400" b="1" dirty="0" smtClean="0">
                <a:solidFill>
                  <a:srgbClr val="0070C0"/>
                </a:solidFill>
                <a:latin typeface="Georgia" pitchFamily="18" charset="0"/>
              </a:rPr>
              <a:t>развитие» </a:t>
            </a:r>
            <a:br>
              <a:rPr lang="ru-RU" sz="2400" b="1" dirty="0" smtClean="0">
                <a:solidFill>
                  <a:srgbClr val="0070C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Georgia" pitchFamily="18" charset="0"/>
              </a:rPr>
              <a:t>в </a:t>
            </a:r>
            <a:r>
              <a:rPr lang="ru-RU" sz="2400" b="1" dirty="0">
                <a:solidFill>
                  <a:srgbClr val="0070C0"/>
                </a:solidFill>
                <a:latin typeface="Georgia" pitchFamily="18" charset="0"/>
              </a:rPr>
              <a:t>контексте ФГОС</a:t>
            </a:r>
            <a:r>
              <a:rPr lang="ru-RU" sz="2400" dirty="0">
                <a:solidFill>
                  <a:srgbClr val="0070C0"/>
                </a:solidFill>
                <a:latin typeface="Georgia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Georgia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Georgia" pitchFamily="18" charset="0"/>
              </a:rPr>
              <a:t>Тема: « Мы за здоровый образ жизни»</a:t>
            </a:r>
            <a:r>
              <a:rPr lang="ru-RU" sz="2400" dirty="0">
                <a:solidFill>
                  <a:srgbClr val="00B050"/>
                </a:solidFill>
              </a:rPr>
              <a:t/>
            </a:r>
            <a:br>
              <a:rPr lang="ru-RU" sz="2400" dirty="0">
                <a:solidFill>
                  <a:srgbClr val="00B050"/>
                </a:solidFill>
              </a:rPr>
            </a:b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492919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1400" b="1" dirty="0">
                <a:solidFill>
                  <a:srgbClr val="00B050"/>
                </a:solidFill>
                <a:latin typeface="Georgia" pitchFamily="18" charset="0"/>
              </a:rPr>
              <a:t>подготовили</a:t>
            </a:r>
            <a:r>
              <a:rPr lang="ru-RU" sz="1400" b="1" dirty="0" smtClean="0">
                <a:solidFill>
                  <a:srgbClr val="00B050"/>
                </a:solidFill>
                <a:latin typeface="Georgia" pitchFamily="18" charset="0"/>
              </a:rPr>
              <a:t>:</a:t>
            </a:r>
          </a:p>
          <a:p>
            <a:pPr algn="r"/>
            <a:r>
              <a:rPr lang="ru-RU" sz="1400" b="1" dirty="0" smtClean="0">
                <a:solidFill>
                  <a:srgbClr val="00B050"/>
                </a:solidFill>
                <a:latin typeface="Georgia" pitchFamily="18" charset="0"/>
              </a:rPr>
              <a:t>Инструктор  по физкультуре</a:t>
            </a:r>
            <a:endParaRPr lang="ru-RU" sz="1400" dirty="0" smtClean="0">
              <a:solidFill>
                <a:srgbClr val="00B050"/>
              </a:solidFill>
              <a:latin typeface="Georgia" pitchFamily="18" charset="0"/>
            </a:endParaRPr>
          </a:p>
          <a:p>
            <a:pPr algn="r"/>
            <a:r>
              <a:rPr lang="ru-RU" sz="1400" b="1" dirty="0" smtClean="0">
                <a:solidFill>
                  <a:srgbClr val="00B050"/>
                </a:solidFill>
                <a:latin typeface="Georgia" pitchFamily="18" charset="0"/>
              </a:rPr>
              <a:t>Е.В. Охонько</a:t>
            </a:r>
            <a:endParaRPr lang="ru-RU" sz="1400" dirty="0">
              <a:solidFill>
                <a:srgbClr val="00B050"/>
              </a:solidFill>
              <a:latin typeface="Georgia" pitchFamily="18" charset="0"/>
            </a:endParaRPr>
          </a:p>
          <a:p>
            <a:pPr algn="r"/>
            <a:r>
              <a:rPr lang="ru-RU" sz="1400" b="1" dirty="0">
                <a:solidFill>
                  <a:srgbClr val="00B050"/>
                </a:solidFill>
                <a:latin typeface="Georgia" pitchFamily="18" charset="0"/>
              </a:rPr>
              <a:t> воспитатель старшей  группы</a:t>
            </a:r>
            <a:endParaRPr lang="ru-RU" sz="1400" dirty="0">
              <a:solidFill>
                <a:srgbClr val="00B050"/>
              </a:solidFill>
              <a:latin typeface="Georgia" pitchFamily="18" charset="0"/>
            </a:endParaRPr>
          </a:p>
          <a:p>
            <a:pPr algn="r"/>
            <a:r>
              <a:rPr lang="ru-RU" sz="1400" b="1" dirty="0">
                <a:solidFill>
                  <a:srgbClr val="00B050"/>
                </a:solidFill>
                <a:latin typeface="Georgia" pitchFamily="18" charset="0"/>
              </a:rPr>
              <a:t>Г.В.Лысенко</a:t>
            </a:r>
            <a:endParaRPr lang="ru-RU" sz="1400" dirty="0">
              <a:solidFill>
                <a:srgbClr val="00B050"/>
              </a:solidFill>
              <a:latin typeface="Georgia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марина\Desktop\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C:\Users\123\Desktop\моя флешка\охонько\IMG_20150218_085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2001"/>
            <a:ext cx="4572000" cy="6096000"/>
          </a:xfrm>
          <a:prstGeom prst="rect">
            <a:avLst/>
          </a:prstGeom>
          <a:noFill/>
        </p:spPr>
      </p:pic>
      <p:pic>
        <p:nvPicPr>
          <p:cNvPr id="6147" name="Picture 3" descr="C:\Users\123\Desktop\моя флешка\охонько\IMG_20150218_0850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-1"/>
            <a:ext cx="4427984" cy="59039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марина\Desktop\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123\Desktop\моя флешка\охонько\IMG_20150218_08393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506" y="260648"/>
            <a:ext cx="4409982" cy="5879976"/>
          </a:xfrm>
          <a:prstGeom prst="rect">
            <a:avLst/>
          </a:prstGeom>
          <a:noFill/>
        </p:spPr>
      </p:pic>
      <p:pic>
        <p:nvPicPr>
          <p:cNvPr id="5123" name="Picture 3" descr="C:\Users\123\Desktop\моя флешка\охонько\IMG_20150218_10495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260648"/>
            <a:ext cx="4427984" cy="59039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марина\Desktop\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 descr="C:\Users\123\Desktop\моя флешка\охонько\IMG_20150218_07584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9992" cy="5999989"/>
          </a:xfrm>
          <a:prstGeom prst="rect">
            <a:avLst/>
          </a:prstGeom>
          <a:noFill/>
        </p:spPr>
      </p:pic>
      <p:pic>
        <p:nvPicPr>
          <p:cNvPr id="4103" name="Picture 7" descr="C:\Users\123\Desktop\моя флешка\охонько\IMG_20150218_08235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762001"/>
            <a:ext cx="4572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марина\Desktop\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123\Desktop\моя флешка\охонько\DSCN215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88565" cy="3816424"/>
          </a:xfrm>
          <a:prstGeom prst="rect">
            <a:avLst/>
          </a:prstGeom>
          <a:noFill/>
        </p:spPr>
      </p:pic>
      <p:pic>
        <p:nvPicPr>
          <p:cNvPr id="7171" name="Picture 3" descr="C:\Users\123\Desktop\моя флешка\охонько\DSCN222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3414" y="2897560"/>
            <a:ext cx="5280586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марина\Desktop\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C:\Users\123\Desktop\моя флешка\охонько\DSCN218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427984" cy="5903978"/>
          </a:xfrm>
          <a:prstGeom prst="rect">
            <a:avLst/>
          </a:prstGeom>
          <a:noFill/>
        </p:spPr>
      </p:pic>
      <p:pic>
        <p:nvPicPr>
          <p:cNvPr id="8196" name="Picture 4" descr="C:\Users\123\Desktop\моя флешка\охонько\DSCN223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0021" y="692696"/>
            <a:ext cx="4623979" cy="6165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марина\Desktop\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E:\Лысенко спорт\DSCN224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1895" y="2708920"/>
            <a:ext cx="5532106" cy="4149080"/>
          </a:xfrm>
          <a:prstGeom prst="rect">
            <a:avLst/>
          </a:prstGeom>
          <a:noFill/>
        </p:spPr>
      </p:pic>
      <p:pic>
        <p:nvPicPr>
          <p:cNvPr id="9220" name="Picture 4" descr="E:\Лысенко спорт\DSCN224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52120" cy="42390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марина\Desktop\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123\Desktop\моя флешка\охонько\DSCN227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66" y="19455"/>
            <a:ext cx="5292080" cy="3969060"/>
          </a:xfrm>
          <a:prstGeom prst="rect">
            <a:avLst/>
          </a:prstGeom>
          <a:noFill/>
        </p:spPr>
      </p:pic>
      <p:pic>
        <p:nvPicPr>
          <p:cNvPr id="11266" name="Picture 2" descr="C:\Users\123\Desktop\моя флешка\охонько\DSCN229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8061" y="2564904"/>
            <a:ext cx="5655939" cy="4293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марина\Desktop\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C:\Users\123\Desktop\моя флешка\охонько\DSCN23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05927"/>
            <a:ext cx="9144000" cy="4446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марина\Desktop\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95536" y="1916832"/>
            <a:ext cx="828092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</a:rPr>
              <a:t>Спасибо </a:t>
            </a:r>
          </a:p>
          <a:p>
            <a:pPr algn="ctr"/>
            <a:r>
              <a:rPr lang="ru-RU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Georgia" pitchFamily="18" charset="0"/>
              </a:rPr>
              <a:t>за внимание!</a:t>
            </a:r>
            <a:endParaRPr lang="ru-RU" sz="7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марина\Desktop\56116508cc63e.jpg"/>
          <p:cNvPicPr>
            <a:picLocks noChangeAspect="1" noChangeArrowheads="1"/>
          </p:cNvPicPr>
          <p:nvPr/>
        </p:nvPicPr>
        <p:blipFill>
          <a:blip r:embed="rId2" cstate="print"/>
          <a:srcRect r="10938" b="3981"/>
          <a:stretch>
            <a:fillRect/>
          </a:stretch>
        </p:blipFill>
        <p:spPr bwMode="auto">
          <a:xfrm>
            <a:off x="0" y="-12700"/>
            <a:ext cx="91440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29510" cy="5940444"/>
          </a:xfrm>
        </p:spPr>
        <p:txBody>
          <a:bodyPr>
            <a:normAutofit/>
          </a:bodyPr>
          <a:lstStyle/>
          <a:p>
            <a:pPr lvl="0" algn="l"/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3648F2"/>
                </a:solidFill>
                <a:effectLst/>
                <a:latin typeface="Georgia" pitchFamily="18" charset="0"/>
                <a:ea typeface="Times New Roman" pitchFamily="18" charset="0"/>
              </a:rPr>
              <a:t>Актуальность. </a:t>
            </a:r>
            <a:b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3648F2"/>
                </a:solidFill>
                <a:effectLst/>
                <a:latin typeface="Georgia" pitchFamily="18" charset="0"/>
                <a:ea typeface="Times New Roman" pitchFamily="18" charset="0"/>
              </a:rPr>
            </a:br>
            <a:r>
              <a:rPr kumimoji="0" lang="ru-RU" sz="2700" b="0" i="0" u="none" strike="noStrike" cap="none" normalizeH="0" baseline="0" dirty="0" smtClean="0">
                <a:ln>
                  <a:noFill/>
                </a:ln>
                <a:solidFill>
                  <a:srgbClr val="3648F2"/>
                </a:solidFill>
                <a:effectLst/>
                <a:latin typeface="Georgia" pitchFamily="18" charset="0"/>
                <a:ea typeface="Times New Roman" pitchFamily="18" charset="0"/>
              </a:rPr>
              <a:t>Трудно поспорить с тем, что в основе всестороннего развития человека лежит здоровье. Есть здоровье – человек жизнерадостен, хватает сил на саморазвитие, на успешную личную жизнь. Нет здоровья, так и топчется человек на месте, теряя то, что у него было. Именно для успешного будущего наших детей, в дошкольном возрасте следует заложить основы здоровья, сформировать правильное представления о здоровом образе жизни.</a:t>
            </a:r>
            <a:endParaRPr lang="ru-RU" dirty="0">
              <a:solidFill>
                <a:srgbClr val="3648F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марина\Desktop\56116508cc63e.jpg"/>
          <p:cNvPicPr>
            <a:picLocks noChangeAspect="1" noChangeArrowheads="1"/>
          </p:cNvPicPr>
          <p:nvPr/>
        </p:nvPicPr>
        <p:blipFill>
          <a:blip r:embed="rId2" cstate="print"/>
          <a:srcRect r="10938" b="3981"/>
          <a:stretch>
            <a:fillRect/>
          </a:stretch>
        </p:blipFill>
        <p:spPr bwMode="auto">
          <a:xfrm flipH="1">
            <a:off x="0" y="-12700"/>
            <a:ext cx="91440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142852"/>
            <a:ext cx="7143800" cy="6511948"/>
          </a:xfrm>
        </p:spPr>
        <p:txBody>
          <a:bodyPr>
            <a:normAutofit fontScale="90000"/>
          </a:bodyPr>
          <a:lstStyle/>
          <a:p>
            <a:pPr algn="l"/>
            <a:r>
              <a:rPr lang="ru-RU" sz="1900" b="1" dirty="0" smtClean="0">
                <a:solidFill>
                  <a:srgbClr val="3648F2"/>
                </a:solidFill>
                <a:latin typeface="Georgia" pitchFamily="18" charset="0"/>
              </a:rPr>
              <a:t/>
            </a:r>
            <a:br>
              <a:rPr lang="ru-RU" sz="1900" b="1" dirty="0" smtClean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b="1" dirty="0">
                <a:solidFill>
                  <a:srgbClr val="3648F2"/>
                </a:solidFill>
                <a:latin typeface="Georgia" pitchFamily="18" charset="0"/>
              </a:rPr>
              <a:t/>
            </a:r>
            <a:br>
              <a:rPr lang="ru-RU" sz="1900" b="1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b="1" dirty="0" smtClean="0">
                <a:solidFill>
                  <a:srgbClr val="3648F2"/>
                </a:solidFill>
                <a:latin typeface="Georgia" pitchFamily="18" charset="0"/>
              </a:rPr>
              <a:t>Цель</a:t>
            </a:r>
            <a:r>
              <a:rPr lang="ru-RU" sz="1900" b="1" dirty="0">
                <a:solidFill>
                  <a:srgbClr val="3648F2"/>
                </a:solidFill>
                <a:latin typeface="Georgia" pitchFamily="18" charset="0"/>
              </a:rPr>
              <a:t>:</a:t>
            </a:r>
            <a:r>
              <a:rPr lang="ru-RU" sz="1900" dirty="0">
                <a:solidFill>
                  <a:srgbClr val="3648F2"/>
                </a:solidFill>
                <a:latin typeface="Georgia" pitchFamily="18" charset="0"/>
              </a:rPr>
              <a:t>  пропаганда здорового образа жизни среди детей и родителей, повысить стремление родителей использовать двигательную деятельность с детьми для формирование основ здорового образа </a:t>
            </a:r>
            <a:r>
              <a:rPr lang="ru-RU" sz="1900" dirty="0" smtClean="0">
                <a:solidFill>
                  <a:srgbClr val="3648F2"/>
                </a:solidFill>
                <a:latin typeface="Georgia" pitchFamily="18" charset="0"/>
              </a:rPr>
              <a:t>жизни</a:t>
            </a:r>
            <a:br>
              <a:rPr lang="ru-RU" sz="1900" dirty="0" smtClean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b="1" dirty="0" smtClean="0">
                <a:solidFill>
                  <a:srgbClr val="3648F2"/>
                </a:solidFill>
                <a:latin typeface="Georgia" pitchFamily="18" charset="0"/>
              </a:rPr>
              <a:t>Задачи</a:t>
            </a:r>
            <a:r>
              <a:rPr lang="ru-RU" sz="1900" b="1" dirty="0">
                <a:solidFill>
                  <a:srgbClr val="3648F2"/>
                </a:solidFill>
                <a:latin typeface="Georgia" pitchFamily="18" charset="0"/>
              </a:rPr>
              <a:t>:</a:t>
            </a:r>
            <a:r>
              <a:rPr lang="ru-RU" sz="1900" dirty="0">
                <a:solidFill>
                  <a:srgbClr val="3648F2"/>
                </a:solidFill>
                <a:latin typeface="Georgia" pitchFamily="18" charset="0"/>
              </a:rPr>
              <a:t/>
            </a:r>
            <a:br>
              <a:rPr lang="ru-RU" sz="19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b="1" dirty="0">
                <a:solidFill>
                  <a:srgbClr val="3648F2"/>
                </a:solidFill>
                <a:latin typeface="Georgia" pitchFamily="18" charset="0"/>
              </a:rPr>
              <a:t>Для детей</a:t>
            </a:r>
            <a:r>
              <a:rPr lang="ru-RU" sz="1900" b="1" dirty="0" smtClean="0">
                <a:solidFill>
                  <a:srgbClr val="3648F2"/>
                </a:solidFill>
                <a:latin typeface="Georgia" pitchFamily="18" charset="0"/>
              </a:rPr>
              <a:t>:</a:t>
            </a:r>
            <a:r>
              <a:rPr lang="ru-RU" sz="1900" dirty="0">
                <a:solidFill>
                  <a:srgbClr val="3648F2"/>
                </a:solidFill>
                <a:latin typeface="Georgia" pitchFamily="18" charset="0"/>
              </a:rPr>
              <a:t/>
            </a:r>
            <a:br>
              <a:rPr lang="ru-RU" sz="19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dirty="0" smtClean="0">
                <a:solidFill>
                  <a:srgbClr val="3648F2"/>
                </a:solidFill>
                <a:latin typeface="Georgia" pitchFamily="18" charset="0"/>
              </a:rPr>
              <a:t>-Углублять </a:t>
            </a:r>
            <a:r>
              <a:rPr lang="ru-RU" sz="1900" dirty="0">
                <a:solidFill>
                  <a:srgbClr val="3648F2"/>
                </a:solidFill>
                <a:latin typeface="Georgia" pitchFamily="18" charset="0"/>
              </a:rPr>
              <a:t>знания детей о факторах, влияющих на состояние своего здоровья и окружающих</a:t>
            </a:r>
            <a:br>
              <a:rPr lang="ru-RU" sz="19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dirty="0" smtClean="0">
                <a:solidFill>
                  <a:srgbClr val="3648F2"/>
                </a:solidFill>
                <a:latin typeface="Georgia" pitchFamily="18" charset="0"/>
              </a:rPr>
              <a:t>-Воспитывать </a:t>
            </a:r>
            <a:r>
              <a:rPr lang="ru-RU" sz="1900" dirty="0">
                <a:solidFill>
                  <a:srgbClr val="3648F2"/>
                </a:solidFill>
                <a:latin typeface="Georgia" pitchFamily="18" charset="0"/>
              </a:rPr>
              <a:t>привычку и потребность в здоровом образе жизни;</a:t>
            </a:r>
            <a:br>
              <a:rPr lang="ru-RU" sz="19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dirty="0" smtClean="0">
                <a:solidFill>
                  <a:srgbClr val="3648F2"/>
                </a:solidFill>
                <a:latin typeface="Georgia" pitchFamily="18" charset="0"/>
              </a:rPr>
              <a:t>-Вызвать </a:t>
            </a:r>
            <a:r>
              <a:rPr lang="ru-RU" sz="1900" dirty="0">
                <a:solidFill>
                  <a:srgbClr val="3648F2"/>
                </a:solidFill>
                <a:latin typeface="Georgia" pitchFamily="18" charset="0"/>
              </a:rPr>
              <a:t>интерес к спорту и физическим упражнениям.</a:t>
            </a:r>
            <a:br>
              <a:rPr lang="ru-RU" sz="19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b="1" dirty="0">
                <a:solidFill>
                  <a:srgbClr val="3648F2"/>
                </a:solidFill>
                <a:latin typeface="Georgia" pitchFamily="18" charset="0"/>
              </a:rPr>
              <a:t>Для родителей:</a:t>
            </a:r>
            <a:r>
              <a:rPr lang="ru-RU" sz="1900" dirty="0">
                <a:solidFill>
                  <a:srgbClr val="3648F2"/>
                </a:solidFill>
                <a:latin typeface="Georgia" pitchFamily="18" charset="0"/>
              </a:rPr>
              <a:t/>
            </a:r>
            <a:br>
              <a:rPr lang="ru-RU" sz="19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dirty="0" smtClean="0">
                <a:solidFill>
                  <a:srgbClr val="3648F2"/>
                </a:solidFill>
                <a:latin typeface="Georgia" pitchFamily="18" charset="0"/>
              </a:rPr>
              <a:t>-Дать </a:t>
            </a:r>
            <a:r>
              <a:rPr lang="ru-RU" sz="1900" dirty="0">
                <a:solidFill>
                  <a:srgbClr val="3648F2"/>
                </a:solidFill>
                <a:latin typeface="Georgia" pitchFamily="18" charset="0"/>
              </a:rPr>
              <a:t>представление родителям о значимости совместной двигательной деятельности с детьми;</a:t>
            </a:r>
            <a:br>
              <a:rPr lang="ru-RU" sz="19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dirty="0" smtClean="0">
                <a:solidFill>
                  <a:srgbClr val="3648F2"/>
                </a:solidFill>
                <a:latin typeface="Georgia" pitchFamily="18" charset="0"/>
              </a:rPr>
              <a:t>-Расширять </a:t>
            </a:r>
            <a:r>
              <a:rPr lang="ru-RU" sz="1900" dirty="0">
                <a:solidFill>
                  <a:srgbClr val="3648F2"/>
                </a:solidFill>
                <a:latin typeface="Georgia" pitchFamily="18" charset="0"/>
              </a:rPr>
              <a:t>знания родителей о физических умениях и навыках детей;</a:t>
            </a:r>
            <a:br>
              <a:rPr lang="ru-RU" sz="19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dirty="0" smtClean="0">
                <a:solidFill>
                  <a:srgbClr val="3648F2"/>
                </a:solidFill>
                <a:latin typeface="Georgia" pitchFamily="18" charset="0"/>
              </a:rPr>
              <a:t>-Способствовать </a:t>
            </a:r>
            <a:r>
              <a:rPr lang="ru-RU" sz="1900" dirty="0">
                <a:solidFill>
                  <a:srgbClr val="3648F2"/>
                </a:solidFill>
                <a:latin typeface="Georgia" pitchFamily="18" charset="0"/>
              </a:rPr>
              <a:t>созданию активной позиции родителей в совместной оздоровительной деятельности в ДОУ;</a:t>
            </a:r>
            <a:br>
              <a:rPr lang="ru-RU" sz="19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dirty="0" smtClean="0">
                <a:solidFill>
                  <a:srgbClr val="3648F2"/>
                </a:solidFill>
                <a:latin typeface="Georgia" pitchFamily="18" charset="0"/>
              </a:rPr>
              <a:t>-Заинтересовать </a:t>
            </a:r>
            <a:r>
              <a:rPr lang="ru-RU" sz="1900" dirty="0">
                <a:solidFill>
                  <a:srgbClr val="3648F2"/>
                </a:solidFill>
                <a:latin typeface="Georgia" pitchFamily="18" charset="0"/>
              </a:rPr>
              <a:t>родителей в укреплении здорового образа жизни в семье.</a:t>
            </a:r>
            <a:br>
              <a:rPr lang="ru-RU" sz="19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b="1" dirty="0">
                <a:solidFill>
                  <a:srgbClr val="3648F2"/>
                </a:solidFill>
                <a:latin typeface="Georgia" pitchFamily="18" charset="0"/>
              </a:rPr>
              <a:t>Для </a:t>
            </a:r>
            <a:r>
              <a:rPr lang="ru-RU" sz="1900" b="1" dirty="0" smtClean="0">
                <a:solidFill>
                  <a:srgbClr val="3648F2"/>
                </a:solidFill>
                <a:latin typeface="Georgia" pitchFamily="18" charset="0"/>
              </a:rPr>
              <a:t>педагогов:</a:t>
            </a:r>
            <a:r>
              <a:rPr lang="ru-RU" sz="1900" dirty="0">
                <a:solidFill>
                  <a:srgbClr val="3648F2"/>
                </a:solidFill>
                <a:latin typeface="Georgia" pitchFamily="18" charset="0"/>
              </a:rPr>
              <a:t/>
            </a:r>
            <a:br>
              <a:rPr lang="ru-RU" sz="19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dirty="0" smtClean="0">
                <a:solidFill>
                  <a:srgbClr val="3648F2"/>
                </a:solidFill>
                <a:latin typeface="Georgia" pitchFamily="18" charset="0"/>
              </a:rPr>
              <a:t>-Разработать </a:t>
            </a:r>
            <a:r>
              <a:rPr lang="ru-RU" sz="1900" dirty="0">
                <a:solidFill>
                  <a:srgbClr val="3648F2"/>
                </a:solidFill>
                <a:latin typeface="Georgia" pitchFamily="18" charset="0"/>
              </a:rPr>
              <a:t>план мероприятий по проекту «Мы за здоровый образ жизни!»</a:t>
            </a:r>
            <a:br>
              <a:rPr lang="ru-RU" sz="19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dirty="0" smtClean="0">
                <a:solidFill>
                  <a:srgbClr val="3648F2"/>
                </a:solidFill>
                <a:latin typeface="Georgia" pitchFamily="18" charset="0"/>
              </a:rPr>
              <a:t>-Создать </a:t>
            </a:r>
            <a:r>
              <a:rPr lang="ru-RU" sz="1900" dirty="0">
                <a:solidFill>
                  <a:srgbClr val="3648F2"/>
                </a:solidFill>
                <a:latin typeface="Georgia" pitchFamily="18" charset="0"/>
              </a:rPr>
              <a:t>предметно – развивающую среду по данной проблеме в группе;</a:t>
            </a:r>
            <a:br>
              <a:rPr lang="ru-RU" sz="19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1900" dirty="0" smtClean="0">
                <a:solidFill>
                  <a:srgbClr val="3648F2"/>
                </a:solidFill>
                <a:latin typeface="Georgia" pitchFamily="18" charset="0"/>
              </a:rPr>
              <a:t>-Подобрать </a:t>
            </a:r>
            <a:r>
              <a:rPr lang="ru-RU" sz="1900" dirty="0">
                <a:solidFill>
                  <a:srgbClr val="3648F2"/>
                </a:solidFill>
                <a:latin typeface="Georgia" pitchFamily="18" charset="0"/>
              </a:rPr>
              <a:t>наглядный информационный материал.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марина\Desktop\56116508cc63e.jpg"/>
          <p:cNvPicPr>
            <a:picLocks noChangeAspect="1" noChangeArrowheads="1"/>
          </p:cNvPicPr>
          <p:nvPr/>
        </p:nvPicPr>
        <p:blipFill>
          <a:blip r:embed="rId2" cstate="print"/>
          <a:srcRect b="3981"/>
          <a:stretch>
            <a:fillRect/>
          </a:stretch>
        </p:blipFill>
        <p:spPr bwMode="auto">
          <a:xfrm>
            <a:off x="-142908" y="0"/>
            <a:ext cx="9286908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274638"/>
            <a:ext cx="5686436" cy="6154758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solidFill>
                  <a:srgbClr val="3648F2"/>
                </a:solidFill>
                <a:latin typeface="Georgia" pitchFamily="18" charset="0"/>
              </a:rPr>
              <a:t/>
            </a:r>
            <a:br>
              <a:rPr lang="ru-RU" sz="2200" b="1" dirty="0" smtClean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2200" b="1" dirty="0" smtClean="0">
                <a:solidFill>
                  <a:srgbClr val="3648F2"/>
                </a:solidFill>
                <a:latin typeface="Georgia" pitchFamily="18" charset="0"/>
              </a:rPr>
              <a:t>Предполагаемые </a:t>
            </a:r>
            <a:r>
              <a:rPr lang="ru-RU" sz="2200" b="1" dirty="0">
                <a:solidFill>
                  <a:srgbClr val="3648F2"/>
                </a:solidFill>
                <a:latin typeface="Georgia" pitchFamily="18" charset="0"/>
              </a:rPr>
              <a:t>результаты:</a:t>
            </a:r>
            <a:r>
              <a:rPr lang="ru-RU" sz="2200" dirty="0">
                <a:solidFill>
                  <a:srgbClr val="3648F2"/>
                </a:solidFill>
                <a:latin typeface="Georgia" pitchFamily="18" charset="0"/>
              </a:rPr>
              <a:t/>
            </a:r>
            <a:br>
              <a:rPr lang="ru-RU" sz="22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2200" dirty="0" smtClean="0">
                <a:solidFill>
                  <a:srgbClr val="3648F2"/>
                </a:solidFill>
                <a:latin typeface="Georgia" pitchFamily="18" charset="0"/>
              </a:rPr>
              <a:t>-приобретённые </a:t>
            </a:r>
            <a:r>
              <a:rPr lang="ru-RU" sz="2200" dirty="0">
                <a:solidFill>
                  <a:srgbClr val="3648F2"/>
                </a:solidFill>
                <a:latin typeface="Georgia" pitchFamily="18" charset="0"/>
              </a:rPr>
              <a:t>навыки помогут осознанно выбрать здоровый образ жизни,</a:t>
            </a:r>
            <a:br>
              <a:rPr lang="ru-RU" sz="22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2200" dirty="0" smtClean="0">
                <a:solidFill>
                  <a:srgbClr val="3648F2"/>
                </a:solidFill>
                <a:latin typeface="Georgia" pitchFamily="18" charset="0"/>
              </a:rPr>
              <a:t>-полученные </a:t>
            </a:r>
            <a:r>
              <a:rPr lang="ru-RU" sz="2200" dirty="0">
                <a:solidFill>
                  <a:srgbClr val="3648F2"/>
                </a:solidFill>
                <a:latin typeface="Georgia" pitchFamily="18" charset="0"/>
              </a:rPr>
              <a:t>ребёнком знания и представления о себе, </a:t>
            </a:r>
            <a:r>
              <a:rPr lang="ru-RU" sz="2200" dirty="0" smtClean="0">
                <a:solidFill>
                  <a:srgbClr val="3648F2"/>
                </a:solidFill>
                <a:latin typeface="Georgia" pitchFamily="18" charset="0"/>
              </a:rPr>
              <a:t>о </a:t>
            </a:r>
            <a:r>
              <a:rPr lang="ru-RU" sz="2200" dirty="0">
                <a:solidFill>
                  <a:srgbClr val="3648F2"/>
                </a:solidFill>
                <a:latin typeface="Georgia" pitchFamily="18" charset="0"/>
              </a:rPr>
              <a:t>своём здоровье и двигательной активности позволят </a:t>
            </a:r>
            <a:r>
              <a:rPr lang="ru-RU" sz="2200" dirty="0" smtClean="0">
                <a:solidFill>
                  <a:srgbClr val="3648F2"/>
                </a:solidFill>
                <a:latin typeface="Georgia" pitchFamily="18" charset="0"/>
              </a:rPr>
              <a:t>найти </a:t>
            </a:r>
            <a:r>
              <a:rPr lang="ru-RU" sz="2200" dirty="0">
                <a:solidFill>
                  <a:srgbClr val="3648F2"/>
                </a:solidFill>
                <a:latin typeface="Georgia" pitchFamily="18" charset="0"/>
              </a:rPr>
              <a:t>способы укрепления и сохранения здоровья, </a:t>
            </a:r>
            <a:br>
              <a:rPr lang="ru-RU" sz="22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2200" dirty="0" smtClean="0">
                <a:solidFill>
                  <a:srgbClr val="3648F2"/>
                </a:solidFill>
                <a:latin typeface="Georgia" pitchFamily="18" charset="0"/>
              </a:rPr>
              <a:t>-информация </a:t>
            </a:r>
            <a:r>
              <a:rPr lang="ru-RU" sz="2200" dirty="0">
                <a:solidFill>
                  <a:srgbClr val="3648F2"/>
                </a:solidFill>
                <a:latin typeface="Georgia" pitchFamily="18" charset="0"/>
              </a:rPr>
              <a:t>и практический опыт помогут родителям увидеть и лучше узнать работу ДОУ по физическому воспитанию,</a:t>
            </a:r>
            <a:br>
              <a:rPr lang="ru-RU" sz="22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2200" dirty="0" smtClean="0">
                <a:solidFill>
                  <a:srgbClr val="3648F2"/>
                </a:solidFill>
                <a:latin typeface="Georgia" pitchFamily="18" charset="0"/>
              </a:rPr>
              <a:t>-родители </a:t>
            </a:r>
            <a:r>
              <a:rPr lang="ru-RU" sz="2200" dirty="0">
                <a:solidFill>
                  <a:srgbClr val="3648F2"/>
                </a:solidFill>
                <a:latin typeface="Georgia" pitchFamily="18" charset="0"/>
              </a:rPr>
              <a:t>получат необходимые теоретические знания об уровне физического развития своих детей.</a:t>
            </a:r>
            <a:br>
              <a:rPr lang="ru-RU" sz="22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2200" b="1" dirty="0">
                <a:solidFill>
                  <a:srgbClr val="3648F2"/>
                </a:solidFill>
                <a:latin typeface="Georgia" pitchFamily="18" charset="0"/>
              </a:rPr>
              <a:t>Длительность проекта:</a:t>
            </a:r>
            <a:r>
              <a:rPr lang="ru-RU" sz="2200" dirty="0">
                <a:solidFill>
                  <a:srgbClr val="3648F2"/>
                </a:solidFill>
                <a:latin typeface="Georgia" pitchFamily="18" charset="0"/>
              </a:rPr>
              <a:t> две недели (краткосрочный)</a:t>
            </a:r>
            <a:br>
              <a:rPr lang="ru-RU" sz="2200" dirty="0">
                <a:solidFill>
                  <a:srgbClr val="3648F2"/>
                </a:solidFill>
                <a:latin typeface="Georgia" pitchFamily="18" charset="0"/>
              </a:rPr>
            </a:br>
            <a:r>
              <a:rPr lang="ru-RU" sz="2200" b="1" dirty="0">
                <a:solidFill>
                  <a:srgbClr val="3648F2"/>
                </a:solidFill>
                <a:latin typeface="Georgia" pitchFamily="18" charset="0"/>
              </a:rPr>
              <a:t>Участники проекта:</a:t>
            </a:r>
            <a:r>
              <a:rPr lang="ru-RU" sz="2200" dirty="0">
                <a:solidFill>
                  <a:srgbClr val="3648F2"/>
                </a:solidFill>
                <a:latin typeface="Georgia" pitchFamily="18" charset="0"/>
              </a:rPr>
              <a:t> педагоги, дети, родители.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марина\Desktop\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836712"/>
            <a:ext cx="7037954" cy="5229200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C:\Users\123\Desktop\моя флешка\охонько\DSCN684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марина\Desktop\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E:\Лена фотки презентация\DSCN81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60032" cy="3645024"/>
          </a:xfrm>
          <a:prstGeom prst="rect">
            <a:avLst/>
          </a:prstGeom>
          <a:noFill/>
        </p:spPr>
      </p:pic>
      <p:pic>
        <p:nvPicPr>
          <p:cNvPr id="2051" name="Picture 3" descr="E:\Лена фотки презентация\DSCN82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888940"/>
            <a:ext cx="5292080" cy="39690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марина\Desktop\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E:\Лена фотки презентация\DSCN825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5436096" cy="4077073"/>
          </a:xfrm>
          <a:prstGeom prst="rect">
            <a:avLst/>
          </a:prstGeom>
          <a:noFill/>
        </p:spPr>
      </p:pic>
      <p:pic>
        <p:nvPicPr>
          <p:cNvPr id="4" name="Picture 3" descr="E:\Лена фотки презентация\DSCN822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2780928"/>
            <a:ext cx="5436096" cy="4077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марина\Desktop\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E:\Лена фотки презентация\DSCN82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292080" cy="3969060"/>
          </a:xfrm>
          <a:prstGeom prst="rect">
            <a:avLst/>
          </a:prstGeom>
          <a:noFill/>
        </p:spPr>
      </p:pic>
      <p:pic>
        <p:nvPicPr>
          <p:cNvPr id="4" name="Picture 5" descr="E:\Лена фотки презентация\DSCN82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9" y="3212976"/>
            <a:ext cx="4860032" cy="3645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марина\Desktop\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123\Desktop\моя флешка\Дет сад\фОТО Детский сад\Photo-0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012160" cy="4509120"/>
          </a:xfrm>
          <a:prstGeom prst="rect">
            <a:avLst/>
          </a:prstGeom>
          <a:noFill/>
        </p:spPr>
      </p:pic>
      <p:pic>
        <p:nvPicPr>
          <p:cNvPr id="1027" name="Picture 3" descr="E:\охонько зан фото\DSCN40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348880"/>
            <a:ext cx="6012160" cy="4509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24</Words>
  <Application>Microsoft Office PowerPoint</Application>
  <PresentationFormat>Экран (4:3)</PresentationFormat>
  <Paragraphs>12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Муниципальное бюджетное дошкольное образовательное учреждение  детский сад комбинированного вида № 19 «Золотая рыбка»  с. Солуно-Дмитриевское    Проект по реализации задач  образовательной области  «Физическое развитие»  в контексте ФГОС Тема: « Мы за здоровый образ жизни» </vt:lpstr>
      <vt:lpstr>Актуальность.  Трудно поспорить с тем, что в основе всестороннего развития человека лежит здоровье. Есть здоровье – человек жизнерадостен, хватает сил на саморазвитие, на успешную личную жизнь. Нет здоровья, так и топчется человек на месте, теряя то, что у него было. Именно для успешного будущего наших детей, в дошкольном возрасте следует заложить основы здоровья, сформировать правильное представления о здоровом образе жизни.</vt:lpstr>
      <vt:lpstr>  Цель:  пропаганда здорового образа жизни среди детей и родителей, повысить стремление родителей использовать двигательную деятельность с детьми для формирование основ здорового образа жизни Задачи: Для детей: -Углублять знания детей о факторах, влияющих на состояние своего здоровья и окружающих -Воспитывать привычку и потребность в здоровом образе жизни; -Вызвать интерес к спорту и физическим упражнениям. Для родителей: -Дать представление родителям о значимости совместной двигательной деятельности с детьми; -Расширять знания родителей о физических умениях и навыках детей; -Способствовать созданию активной позиции родителей в совместной оздоровительной деятельности в ДОУ; -Заинтересовать родителей в укреплении здорового образа жизни в семье. Для педагогов: -Разработать план мероприятий по проекту «Мы за здоровый образ жизни!» -Создать предметно – развивающую среду по данной проблеме в группе; -Подобрать наглядный информационный материал. </vt:lpstr>
      <vt:lpstr> Предполагаемые результаты: -приобретённые навыки помогут осознанно выбрать здоровый образ жизни, -полученные ребёнком знания и представления о себе, о своём здоровье и двигательной активности позволят найти способы укрепления и сохранения здоровья,  -информация и практический опыт помогут родителям увидеть и лучше узнать работу ДОУ по физическому воспитанию, -родители получат необходимые теоретические знания об уровне физического развития своих детей. Длительность проекта: две недели (краткосрочный) Участники проекта: педагоги, дети, родители.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детский сад комбинированного вида № 19 «Золотая рыбка»  с. Солуно-Дмитриевское    Проект по реализации задач  образовательной области  «Физическое развитие»  в контексте ФГОС Тема: « Мы за здоровый образ жизни» </dc:title>
  <dc:creator>123</dc:creator>
  <cp:lastModifiedBy>Admin</cp:lastModifiedBy>
  <cp:revision>6</cp:revision>
  <dcterms:created xsi:type="dcterms:W3CDTF">2016-04-14T20:05:58Z</dcterms:created>
  <dcterms:modified xsi:type="dcterms:W3CDTF">2016-05-25T07:20:28Z</dcterms:modified>
</cp:coreProperties>
</file>