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2" r:id="rId11"/>
    <p:sldId id="271" r:id="rId12"/>
    <p:sldId id="270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55314-3124-4386-9297-8BD4ECC15303}" type="datetimeFigureOut">
              <a:rPr lang="ru-RU" smtClean="0"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F8E64-4761-402C-8C1C-2541A631FE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марина\Desktop\56116508cc63e.jpg"/>
          <p:cNvPicPr>
            <a:picLocks noChangeAspect="1" noChangeArrowheads="1"/>
          </p:cNvPicPr>
          <p:nvPr/>
        </p:nvPicPr>
        <p:blipFill>
          <a:blip r:embed="rId2" cstate="print"/>
          <a:srcRect b="3981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85728"/>
            <a:ext cx="7358114" cy="4071966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Georgia" pitchFamily="18" charset="0"/>
              </a:rPr>
              <a:t>Муниципальное бюджетное дошкольное образовательное учреждение </a:t>
            </a:r>
            <a:r>
              <a:rPr lang="ru-RU" sz="1200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sz="12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Georgia" pitchFamily="18" charset="0"/>
              </a:rPr>
              <a:t>детский </a:t>
            </a:r>
            <a:r>
              <a:rPr lang="ru-RU" sz="1200" b="1" dirty="0">
                <a:solidFill>
                  <a:srgbClr val="00B050"/>
                </a:solidFill>
                <a:latin typeface="Georgia" pitchFamily="18" charset="0"/>
              </a:rPr>
              <a:t>сад комбинированного вида № 19 «Золотая рыбка» </a:t>
            </a:r>
            <a:r>
              <a:rPr lang="ru-RU" sz="1200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sz="12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1200" b="1" dirty="0" smtClean="0">
                <a:solidFill>
                  <a:srgbClr val="00B050"/>
                </a:solidFill>
                <a:latin typeface="Georgia" pitchFamily="18" charset="0"/>
              </a:rPr>
              <a:t>с</a:t>
            </a:r>
            <a:r>
              <a:rPr lang="ru-RU" sz="1200" b="1" dirty="0">
                <a:solidFill>
                  <a:srgbClr val="00B050"/>
                </a:solidFill>
                <a:latin typeface="Georgia" pitchFamily="18" charset="0"/>
              </a:rPr>
              <a:t>. Солуно-Дмитриевское</a:t>
            </a:r>
            <a:r>
              <a:rPr lang="ru-RU" sz="2400" dirty="0">
                <a:solidFill>
                  <a:srgbClr val="0070C0"/>
                </a:solidFill>
              </a:rPr>
              <a:t/>
            </a:r>
            <a:br>
              <a:rPr lang="ru-RU" sz="2400" dirty="0">
                <a:solidFill>
                  <a:srgbClr val="0070C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Проект по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реализации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задач</a:t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 образовательной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области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«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Физическое </a:t>
            </a: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развитие» </a:t>
            </a:r>
            <a:b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Georgia" pitchFamily="18" charset="0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контексте ФГОС</a:t>
            </a:r>
            <a:r>
              <a:rPr lang="ru-RU" sz="2400" dirty="0">
                <a:solidFill>
                  <a:srgbClr val="0070C0"/>
                </a:solidFill>
                <a:latin typeface="Georgia" pitchFamily="18" charset="0"/>
              </a:rPr>
              <a:t/>
            </a:r>
            <a:br>
              <a:rPr lang="ru-RU" sz="2400" dirty="0">
                <a:solidFill>
                  <a:srgbClr val="0070C0"/>
                </a:solidFill>
                <a:latin typeface="Georgia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Georgia" pitchFamily="18" charset="0"/>
              </a:rPr>
              <a:t>Тема: « Мы за здоровый образ жизни»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92919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>
                <a:solidFill>
                  <a:srgbClr val="00B050"/>
                </a:solidFill>
                <a:latin typeface="Georgia" pitchFamily="18" charset="0"/>
              </a:rPr>
              <a:t>подготовили</a:t>
            </a:r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:</a:t>
            </a:r>
          </a:p>
          <a:p>
            <a:pPr algn="r"/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Инструктор  по физкультуре</a:t>
            </a:r>
            <a:endParaRPr lang="ru-RU" sz="1400" dirty="0" smtClean="0">
              <a:solidFill>
                <a:srgbClr val="00B050"/>
              </a:solidFill>
              <a:latin typeface="Georgia" pitchFamily="18" charset="0"/>
            </a:endParaRPr>
          </a:p>
          <a:p>
            <a:pPr algn="r"/>
            <a:r>
              <a:rPr lang="ru-RU" sz="1400" b="1" dirty="0" smtClean="0">
                <a:solidFill>
                  <a:srgbClr val="00B050"/>
                </a:solidFill>
                <a:latin typeface="Georgia" pitchFamily="18" charset="0"/>
              </a:rPr>
              <a:t>Е.В. Охонько</a:t>
            </a:r>
            <a:endParaRPr lang="ru-RU" sz="1400" dirty="0">
              <a:solidFill>
                <a:srgbClr val="00B050"/>
              </a:solidFill>
              <a:latin typeface="Georgia" pitchFamily="18" charset="0"/>
            </a:endParaRPr>
          </a:p>
          <a:p>
            <a:pPr algn="r"/>
            <a:r>
              <a:rPr lang="ru-RU" sz="1400" b="1" dirty="0">
                <a:solidFill>
                  <a:srgbClr val="00B050"/>
                </a:solidFill>
                <a:latin typeface="Georgia" pitchFamily="18" charset="0"/>
              </a:rPr>
              <a:t> воспитатель старшей  группы</a:t>
            </a:r>
            <a:endParaRPr lang="ru-RU" sz="1400" dirty="0">
              <a:solidFill>
                <a:srgbClr val="00B050"/>
              </a:solidFill>
              <a:latin typeface="Georgia" pitchFamily="18" charset="0"/>
            </a:endParaRPr>
          </a:p>
          <a:p>
            <a:pPr algn="r"/>
            <a:r>
              <a:rPr lang="ru-RU" sz="1400" b="1" dirty="0">
                <a:solidFill>
                  <a:srgbClr val="00B050"/>
                </a:solidFill>
                <a:latin typeface="Georgia" pitchFamily="18" charset="0"/>
              </a:rPr>
              <a:t>Г.В.Лысенко</a:t>
            </a:r>
            <a:endParaRPr lang="ru-RU" sz="1400" dirty="0">
              <a:solidFill>
                <a:srgbClr val="00B050"/>
              </a:solidFill>
              <a:latin typeface="Georgia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123\Desktop\моя флешка\охонько\IMG_20150218_085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2001"/>
            <a:ext cx="4572000" cy="6096000"/>
          </a:xfrm>
          <a:prstGeom prst="rect">
            <a:avLst/>
          </a:prstGeom>
          <a:noFill/>
        </p:spPr>
      </p:pic>
      <p:pic>
        <p:nvPicPr>
          <p:cNvPr id="6147" name="Picture 3" descr="C:\Users\123\Desktop\моя флешка\охонько\IMG_20150218_0850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-1"/>
            <a:ext cx="4427984" cy="5903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123\Desktop\моя флешка\охонько\IMG_20150218_0839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06" y="260648"/>
            <a:ext cx="4409982" cy="5879976"/>
          </a:xfrm>
          <a:prstGeom prst="rect">
            <a:avLst/>
          </a:prstGeom>
          <a:noFill/>
        </p:spPr>
      </p:pic>
      <p:pic>
        <p:nvPicPr>
          <p:cNvPr id="5123" name="Picture 3" descr="C:\Users\123\Desktop\моя флешка\охонько\IMG_20150218_1049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260648"/>
            <a:ext cx="4427984" cy="5903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C:\Users\123\Desktop\моя флешка\охонько\IMG_20150218_0758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5999989"/>
          </a:xfrm>
          <a:prstGeom prst="rect">
            <a:avLst/>
          </a:prstGeom>
          <a:noFill/>
        </p:spPr>
      </p:pic>
      <p:pic>
        <p:nvPicPr>
          <p:cNvPr id="4103" name="Picture 7" descr="C:\Users\123\Desktop\моя флешка\охонько\IMG_20150218_08235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62001"/>
            <a:ext cx="4572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123\Desktop\моя флешка\охонько\DSCN21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8565" cy="3816424"/>
          </a:xfrm>
          <a:prstGeom prst="rect">
            <a:avLst/>
          </a:prstGeom>
          <a:noFill/>
        </p:spPr>
      </p:pic>
      <p:pic>
        <p:nvPicPr>
          <p:cNvPr id="7171" name="Picture 3" descr="C:\Users\123\Desktop\моя флешка\охонько\DSCN22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414" y="2897560"/>
            <a:ext cx="5280586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123\Desktop\моя флешка\охонько\DSCN21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427984" cy="5903978"/>
          </a:xfrm>
          <a:prstGeom prst="rect">
            <a:avLst/>
          </a:prstGeom>
          <a:noFill/>
        </p:spPr>
      </p:pic>
      <p:pic>
        <p:nvPicPr>
          <p:cNvPr id="8196" name="Picture 4" descr="C:\Users\123\Desktop\моя флешка\охонько\DSCN223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0021" y="692696"/>
            <a:ext cx="4623979" cy="616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E:\Лысенко спорт\DSCN22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1895" y="2708920"/>
            <a:ext cx="5532106" cy="4149080"/>
          </a:xfrm>
          <a:prstGeom prst="rect">
            <a:avLst/>
          </a:prstGeom>
          <a:noFill/>
        </p:spPr>
      </p:pic>
      <p:pic>
        <p:nvPicPr>
          <p:cNvPr id="9220" name="Picture 4" descr="E:\Лысенко спорт\DSCN224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52120" cy="4239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123\Desktop\моя флешка\охонько\DSCN227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66" y="19455"/>
            <a:ext cx="5292080" cy="3969060"/>
          </a:xfrm>
          <a:prstGeom prst="rect">
            <a:avLst/>
          </a:prstGeom>
          <a:noFill/>
        </p:spPr>
      </p:pic>
      <p:pic>
        <p:nvPicPr>
          <p:cNvPr id="11266" name="Picture 2" descr="C:\Users\123\Desktop\моя флешка\охонько\DSCN22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8061" y="2564904"/>
            <a:ext cx="5655939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Users\123\Desktop\моя флешка\охонько\DSCN2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05927"/>
            <a:ext cx="9144000" cy="4446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1916832"/>
            <a:ext cx="82809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7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Georgia" pitchFamily="18" charset="0"/>
              </a:rPr>
              <a:t>за внимание!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марина\Desktop\56116508cc63e.jpg"/>
          <p:cNvPicPr>
            <a:picLocks noChangeAspect="1" noChangeArrowheads="1"/>
          </p:cNvPicPr>
          <p:nvPr/>
        </p:nvPicPr>
        <p:blipFill>
          <a:blip r:embed="rId2" cstate="print"/>
          <a:srcRect r="10938" b="3981"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5940444"/>
          </a:xfrm>
        </p:spPr>
        <p:txBody>
          <a:bodyPr>
            <a:normAutofit/>
          </a:bodyPr>
          <a:lstStyle/>
          <a:p>
            <a:pPr lvl="0" algn="l"/>
            <a: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3648F2"/>
                </a:solidFill>
                <a:effectLst/>
                <a:latin typeface="Georgia" pitchFamily="18" charset="0"/>
                <a:ea typeface="Times New Roman" pitchFamily="18" charset="0"/>
              </a:rPr>
              <a:t>Актуальность. </a:t>
            </a:r>
            <a:br>
              <a:rPr kumimoji="0" lang="ru-RU" sz="2700" b="1" i="0" u="none" strike="noStrike" cap="none" normalizeH="0" baseline="0" dirty="0" smtClean="0">
                <a:ln>
                  <a:noFill/>
                </a:ln>
                <a:solidFill>
                  <a:srgbClr val="3648F2"/>
                </a:solidFill>
                <a:effectLst/>
                <a:latin typeface="Georgia" pitchFamily="18" charset="0"/>
                <a:ea typeface="Times New Roman" pitchFamily="18" charset="0"/>
              </a:rPr>
            </a:br>
            <a:r>
              <a:rPr kumimoji="0" lang="ru-RU" sz="2700" b="0" i="0" u="none" strike="noStrike" cap="none" normalizeH="0" baseline="0" dirty="0" smtClean="0">
                <a:ln>
                  <a:noFill/>
                </a:ln>
                <a:solidFill>
                  <a:srgbClr val="3648F2"/>
                </a:solidFill>
                <a:effectLst/>
                <a:latin typeface="Georgia" pitchFamily="18" charset="0"/>
                <a:ea typeface="Times New Roman" pitchFamily="18" charset="0"/>
              </a:rPr>
              <a:t>Трудно поспорить с тем, что в основе всестороннего развития человека лежит здоровье. Есть здоровье – человек жизнерадостен, хватает сил на саморазвитие, на успешную личную жизнь. Нет здоровья, так и топчется человек на месте, теряя то, что у него было. Именно для успешного будущего наших детей, в дошкольном возрасте следует заложить основы здоровья, сформировать правильное представления о здоровом образе жизни.</a:t>
            </a:r>
            <a:endParaRPr lang="ru-RU" dirty="0">
              <a:solidFill>
                <a:srgbClr val="3648F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марина\Desktop\56116508cc63e.jpg"/>
          <p:cNvPicPr>
            <a:picLocks noChangeAspect="1" noChangeArrowheads="1"/>
          </p:cNvPicPr>
          <p:nvPr/>
        </p:nvPicPr>
        <p:blipFill>
          <a:blip r:embed="rId2" cstate="print"/>
          <a:srcRect r="10938" b="3981"/>
          <a:stretch>
            <a:fillRect/>
          </a:stretch>
        </p:blipFill>
        <p:spPr bwMode="auto">
          <a:xfrm flipH="1"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143800" cy="6511948"/>
          </a:xfrm>
        </p:spPr>
        <p:txBody>
          <a:bodyPr>
            <a:normAutofit fontScale="90000"/>
          </a:bodyPr>
          <a:lstStyle/>
          <a:p>
            <a:pPr algn="l"/>
            <a:r>
              <a:rPr lang="ru-RU" sz="1900" b="1" dirty="0" smtClean="0">
                <a:solidFill>
                  <a:srgbClr val="3648F2"/>
                </a:solidFill>
                <a:latin typeface="Georgia" pitchFamily="18" charset="0"/>
              </a:rPr>
              <a:t/>
            </a:r>
            <a:br>
              <a:rPr lang="ru-RU" sz="1900" b="1" dirty="0" smtClean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b="1" dirty="0">
                <a:solidFill>
                  <a:srgbClr val="3648F2"/>
                </a:solidFill>
                <a:latin typeface="Georgia" pitchFamily="18" charset="0"/>
              </a:rPr>
              <a:t/>
            </a:r>
            <a:br>
              <a:rPr lang="ru-RU" sz="1900" b="1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b="1" dirty="0" smtClean="0">
                <a:solidFill>
                  <a:srgbClr val="3648F2"/>
                </a:solidFill>
                <a:latin typeface="Georgia" pitchFamily="18" charset="0"/>
              </a:rPr>
              <a:t>Цель</a:t>
            </a:r>
            <a:r>
              <a:rPr lang="ru-RU" sz="1900" b="1" dirty="0">
                <a:solidFill>
                  <a:srgbClr val="3648F2"/>
                </a:solidFill>
                <a:latin typeface="Georgia" pitchFamily="18" charset="0"/>
              </a:rPr>
              <a:t>: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  пропаганда здорового образа жизни среди детей и родителей, повысить стремление родителей использовать двигательную деятельность с детьми для формирование основ здорового образа </a:t>
            </a: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жизни</a:t>
            </a:r>
            <a:b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b="1" dirty="0" smtClean="0">
                <a:solidFill>
                  <a:srgbClr val="3648F2"/>
                </a:solidFill>
                <a:latin typeface="Georgia" pitchFamily="18" charset="0"/>
              </a:rPr>
              <a:t>Задачи</a:t>
            </a:r>
            <a:r>
              <a:rPr lang="ru-RU" sz="1900" b="1" dirty="0">
                <a:solidFill>
                  <a:srgbClr val="3648F2"/>
                </a:solidFill>
                <a:latin typeface="Georgia" pitchFamily="18" charset="0"/>
              </a:rPr>
              <a:t>: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/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b="1" dirty="0">
                <a:solidFill>
                  <a:srgbClr val="3648F2"/>
                </a:solidFill>
                <a:latin typeface="Georgia" pitchFamily="18" charset="0"/>
              </a:rPr>
              <a:t>Для детей</a:t>
            </a:r>
            <a:r>
              <a:rPr lang="ru-RU" sz="1900" b="1" dirty="0" smtClean="0">
                <a:solidFill>
                  <a:srgbClr val="3648F2"/>
                </a:solidFill>
                <a:latin typeface="Georgia" pitchFamily="18" charset="0"/>
              </a:rPr>
              <a:t>: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/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-Углублять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знания детей о факторах, влияющих на состояние своего здоровья и окружающих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-Воспитывать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привычку и потребность в здоровом образе жизни;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-Вызвать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интерес к спорту и физическим упражнениям.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b="1" dirty="0">
                <a:solidFill>
                  <a:srgbClr val="3648F2"/>
                </a:solidFill>
                <a:latin typeface="Georgia" pitchFamily="18" charset="0"/>
              </a:rPr>
              <a:t>Для родителей: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/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-Дать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представление родителям о значимости совместной двигательной деятельности с детьми;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-Расширять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знания родителей о физических умениях и навыках детей;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-Способствовать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созданию активной позиции родителей в совместной оздоровительной деятельности в ДОУ;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-Заинтересовать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родителей в укреплении здорового образа жизни в семье.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b="1" dirty="0">
                <a:solidFill>
                  <a:srgbClr val="3648F2"/>
                </a:solidFill>
                <a:latin typeface="Georgia" pitchFamily="18" charset="0"/>
              </a:rPr>
              <a:t>Для </a:t>
            </a:r>
            <a:r>
              <a:rPr lang="ru-RU" sz="1900" b="1" dirty="0" smtClean="0">
                <a:solidFill>
                  <a:srgbClr val="3648F2"/>
                </a:solidFill>
                <a:latin typeface="Georgia" pitchFamily="18" charset="0"/>
              </a:rPr>
              <a:t>педагогов: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/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-Разработать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план мероприятий по проекту «Мы за здоровый образ жизни!»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-Создать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предметно – развивающую среду по данной проблеме в группе;</a:t>
            </a:r>
            <a:br>
              <a:rPr lang="ru-RU" sz="19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1900" dirty="0" smtClean="0">
                <a:solidFill>
                  <a:srgbClr val="3648F2"/>
                </a:solidFill>
                <a:latin typeface="Georgia" pitchFamily="18" charset="0"/>
              </a:rPr>
              <a:t>-Подобрать </a:t>
            </a:r>
            <a:r>
              <a:rPr lang="ru-RU" sz="1900" dirty="0">
                <a:solidFill>
                  <a:srgbClr val="3648F2"/>
                </a:solidFill>
                <a:latin typeface="Georgia" pitchFamily="18" charset="0"/>
              </a:rPr>
              <a:t>наглядный информационный материал.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марина\Desktop\56116508cc63e.jpg"/>
          <p:cNvPicPr>
            <a:picLocks noChangeAspect="1" noChangeArrowheads="1"/>
          </p:cNvPicPr>
          <p:nvPr/>
        </p:nvPicPr>
        <p:blipFill>
          <a:blip r:embed="rId2" cstate="print"/>
          <a:srcRect b="3981"/>
          <a:stretch>
            <a:fillRect/>
          </a:stretch>
        </p:blipFill>
        <p:spPr bwMode="auto">
          <a:xfrm>
            <a:off x="-142908" y="0"/>
            <a:ext cx="9286908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5686436" cy="615475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rgbClr val="3648F2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3648F2"/>
                </a:solidFill>
                <a:latin typeface="Georgia" pitchFamily="18" charset="0"/>
              </a:rPr>
              <a:t>Предполагаемые </a:t>
            </a:r>
            <a:r>
              <a:rPr lang="ru-RU" sz="2200" b="1" dirty="0">
                <a:solidFill>
                  <a:srgbClr val="3648F2"/>
                </a:solidFill>
                <a:latin typeface="Georgia" pitchFamily="18" charset="0"/>
              </a:rPr>
              <a:t>результаты: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/>
            </a:r>
            <a:br>
              <a:rPr lang="ru-RU" sz="22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3648F2"/>
                </a:solidFill>
                <a:latin typeface="Georgia" pitchFamily="18" charset="0"/>
              </a:rPr>
              <a:t>-приобретённые 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>навыки помогут осознанно выбрать здоровый образ жизни,</a:t>
            </a:r>
            <a:br>
              <a:rPr lang="ru-RU" sz="22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3648F2"/>
                </a:solidFill>
                <a:latin typeface="Georgia" pitchFamily="18" charset="0"/>
              </a:rPr>
              <a:t>-полученные 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>ребёнком знания и представления о себе, </a:t>
            </a:r>
            <a:r>
              <a:rPr lang="ru-RU" sz="2200" dirty="0" smtClean="0">
                <a:solidFill>
                  <a:srgbClr val="3648F2"/>
                </a:solidFill>
                <a:latin typeface="Georgia" pitchFamily="18" charset="0"/>
              </a:rPr>
              <a:t>о 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>своём здоровье и двигательной активности позволят </a:t>
            </a:r>
            <a:r>
              <a:rPr lang="ru-RU" sz="2200" dirty="0" smtClean="0">
                <a:solidFill>
                  <a:srgbClr val="3648F2"/>
                </a:solidFill>
                <a:latin typeface="Georgia" pitchFamily="18" charset="0"/>
              </a:rPr>
              <a:t>найти 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>способы укрепления и сохранения здоровья, </a:t>
            </a:r>
            <a:br>
              <a:rPr lang="ru-RU" sz="22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3648F2"/>
                </a:solidFill>
                <a:latin typeface="Georgia" pitchFamily="18" charset="0"/>
              </a:rPr>
              <a:t>-информация 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>и практический опыт помогут родителям увидеть и лучше узнать работу ДОУ по физическому воспитанию,</a:t>
            </a:r>
            <a:br>
              <a:rPr lang="ru-RU" sz="22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3648F2"/>
                </a:solidFill>
                <a:latin typeface="Georgia" pitchFamily="18" charset="0"/>
              </a:rPr>
              <a:t>-родители 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>получат необходимые теоретические знания об уровне физического развития своих детей.</a:t>
            </a:r>
            <a:br>
              <a:rPr lang="ru-RU" sz="22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2200" b="1" dirty="0">
                <a:solidFill>
                  <a:srgbClr val="3648F2"/>
                </a:solidFill>
                <a:latin typeface="Georgia" pitchFamily="18" charset="0"/>
              </a:rPr>
              <a:t>Длительность проекта: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> две недели (краткосрочный)</a:t>
            </a:r>
            <a:br>
              <a:rPr lang="ru-RU" sz="2200" dirty="0">
                <a:solidFill>
                  <a:srgbClr val="3648F2"/>
                </a:solidFill>
                <a:latin typeface="Georgia" pitchFamily="18" charset="0"/>
              </a:rPr>
            </a:br>
            <a:r>
              <a:rPr lang="ru-RU" sz="2200" b="1" dirty="0">
                <a:solidFill>
                  <a:srgbClr val="3648F2"/>
                </a:solidFill>
                <a:latin typeface="Georgia" pitchFamily="18" charset="0"/>
              </a:rPr>
              <a:t>Участники проекта:</a:t>
            </a:r>
            <a:r>
              <a:rPr lang="ru-RU" sz="2200" dirty="0">
                <a:solidFill>
                  <a:srgbClr val="3648F2"/>
                </a:solidFill>
                <a:latin typeface="Georgia" pitchFamily="18" charset="0"/>
              </a:rPr>
              <a:t> педагоги, дети, родители.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37954" cy="522920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123\Desktop\моя флешка\охонько\DSCN684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E:\Лена фотки презентация\DSCN81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645024"/>
          </a:xfrm>
          <a:prstGeom prst="rect">
            <a:avLst/>
          </a:prstGeom>
          <a:noFill/>
        </p:spPr>
      </p:pic>
      <p:pic>
        <p:nvPicPr>
          <p:cNvPr id="2051" name="Picture 3" descr="E:\Лена фотки презентация\DSCN8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88940"/>
            <a:ext cx="5292080" cy="396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E:\Лена фотки презентация\DSCN82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36096" cy="4077073"/>
          </a:xfrm>
          <a:prstGeom prst="rect">
            <a:avLst/>
          </a:prstGeom>
          <a:noFill/>
        </p:spPr>
      </p:pic>
      <p:pic>
        <p:nvPicPr>
          <p:cNvPr id="4" name="Picture 3" descr="E:\Лена фотки презентация\DSCN822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780928"/>
            <a:ext cx="5436096" cy="4077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E:\Лена фотки презентация\DSCN82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92080" cy="3969060"/>
          </a:xfrm>
          <a:prstGeom prst="rect">
            <a:avLst/>
          </a:prstGeom>
          <a:noFill/>
        </p:spPr>
      </p:pic>
      <p:pic>
        <p:nvPicPr>
          <p:cNvPr id="4" name="Picture 5" descr="E:\Лена фотки презентация\DSCN82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9" y="3212976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марина\Desktop\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123\Desktop\моя флешка\Дет сад\фОТО Детский сад\Photo-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012160" cy="4509120"/>
          </a:xfrm>
          <a:prstGeom prst="rect">
            <a:avLst/>
          </a:prstGeom>
          <a:noFill/>
        </p:spPr>
      </p:pic>
      <p:pic>
        <p:nvPicPr>
          <p:cNvPr id="1027" name="Picture 3" descr="E:\охонько зан фото\DSCN4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348880"/>
            <a:ext cx="6012160" cy="45091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</Words>
  <Application>Microsoft Office PowerPoint</Application>
  <PresentationFormat>Экран (4:3)</PresentationFormat>
  <Paragraphs>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бюджетное дошкольное образовательное учреждение  детский сад комбинированного вида № 19 «Золотая рыбка»  с. Солуно-Дмитриевское    Проект по реализации задач  образовательной области  «Физическое развитие»  в контексте ФГОС Тема: « Мы за здоровый образ жизни» </vt:lpstr>
      <vt:lpstr>Актуальность.  Трудно поспорить с тем, что в основе всестороннего развития человека лежит здоровье. Есть здоровье – человек жизнерадостен, хватает сил на саморазвитие, на успешную личную жизнь. Нет здоровья, так и топчется человек на месте, теряя то, что у него было. Именно для успешного будущего наших детей, в дошкольном возрасте следует заложить основы здоровья, сформировать правильное представления о здоровом образе жизни.</vt:lpstr>
      <vt:lpstr>  Цель:  пропаганда здорового образа жизни среди детей и родителей, повысить стремление родителей использовать двигательную деятельность с детьми для формирование основ здорового образа жизни Задачи: Для детей: -Углублять знания детей о факторах, влияющих на состояние своего здоровья и окружающих -Воспитывать привычку и потребность в здоровом образе жизни; -Вызвать интерес к спорту и физическим упражнениям. Для родителей: -Дать представление родителям о значимости совместной двигательной деятельности с детьми; -Расширять знания родителей о физических умениях и навыках детей; -Способствовать созданию активной позиции родителей в совместной оздоровительной деятельности в ДОУ; -Заинтересовать родителей в укреплении здорового образа жизни в семье. Для педагогов: -Разработать план мероприятий по проекту «Мы за здоровый образ жизни!» -Создать предметно – развивающую среду по данной проблеме в группе; -Подобрать наглядный информационный материал. </vt:lpstr>
      <vt:lpstr> Предполагаемые результаты: -приобретённые навыки помогут осознанно выбрать здоровый образ жизни, -полученные ребёнком знания и представления о себе, о своём здоровье и двигательной активности позволят найти способы укрепления и сохранения здоровья,  -информация и практический опыт помогут родителям увидеть и лучше узнать работу ДОУ по физическому воспитанию, -родители получат необходимые теоретические знания об уровне физического развития своих детей. Длительность проекта: две недели (краткосрочный) Участники проекта: педагоги, дети, родители.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комбинированного вида № 19 «Золотая рыбка»  с. Солуно-Дмитриевское    Проект по реализации задач  образовательной области  «Физическое развитие»  в контексте ФГОС Тема: « Мы за здоровый образ жизни» </dc:title>
  <dc:creator>123</dc:creator>
  <cp:lastModifiedBy>Admin</cp:lastModifiedBy>
  <cp:revision>6</cp:revision>
  <dcterms:created xsi:type="dcterms:W3CDTF">2016-04-14T20:05:58Z</dcterms:created>
  <dcterms:modified xsi:type="dcterms:W3CDTF">2016-05-25T07:20:28Z</dcterms:modified>
</cp:coreProperties>
</file>