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7" r:id="rId3"/>
    <p:sldId id="272" r:id="rId4"/>
    <p:sldId id="273" r:id="rId5"/>
    <p:sldId id="274" r:id="rId6"/>
    <p:sldId id="270" r:id="rId7"/>
    <p:sldId id="27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48F40-E2B1-4546-ACCB-E62722DC3D39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A14A8-7C3D-4536-B0DA-2CEE98F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6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A14A8-7C3D-4536-B0DA-2CEE98F3CA7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917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337592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8062664" cy="3240359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"СОЗДАНИЕ ПРЕДМЕТНО-ПРОСТРАНСТВЕННОЙ РАЗВИВАЮЩЕЙ СРЕДЫ В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ДОО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С ФГОС ДО"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подготовила методист МКУ «АМЦСО» Г</a:t>
            </a:r>
            <a:r>
              <a:rPr lang="ru-RU" sz="1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. В. Лобова</a:t>
            </a:r>
            <a:r>
              <a:rPr lang="ru-RU" sz="44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40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развивающей предметно-пространственной среды в ДОО в соответствии с ФГОС ДО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937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89248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Нормативно-правовая база </a:t>
            </a:r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Федеральный </a:t>
            </a:r>
            <a:r>
              <a:rPr lang="ru-RU" dirty="0"/>
              <a:t>закон « Об образовании в Российской Федерации» № 273-ФЗ от 29.12.2012 г</a:t>
            </a:r>
            <a:r>
              <a:rPr lang="ru-RU" dirty="0" smtClean="0"/>
              <a:t>.;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Приказ </a:t>
            </a:r>
            <a:r>
              <a:rPr lang="ru-RU" dirty="0"/>
              <a:t>Минобразования России от 17.10.2013г. №1155 «Об утверждении федерального государственного образовательного стандарта дошкольного образования» </a:t>
            </a:r>
            <a:r>
              <a:rPr lang="ru-RU" dirty="0" smtClean="0"/>
              <a:t>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Письмо </a:t>
            </a:r>
            <a:r>
              <a:rPr lang="ru-RU" dirty="0"/>
              <a:t>Минобразования России от 17.05.1995г. № 61/19-12 «О психолого- педагогических требованиях к играм и игрушкам в современных условиях</a:t>
            </a:r>
            <a:r>
              <a:rPr lang="ru-RU" dirty="0" smtClean="0"/>
              <a:t>»;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Требования </a:t>
            </a:r>
            <a:r>
              <a:rPr lang="ru-RU" dirty="0"/>
              <a:t>к созданию предметной развивающей среды, обеспечивающие реализацию основной </a:t>
            </a:r>
            <a:r>
              <a:rPr lang="ru-RU" dirty="0" smtClean="0"/>
              <a:t> образовательной </a:t>
            </a:r>
            <a:r>
              <a:rPr lang="ru-RU" dirty="0"/>
              <a:t>программы дошкольного </a:t>
            </a:r>
            <a:r>
              <a:rPr lang="ru-RU" dirty="0" smtClean="0"/>
              <a:t>образования;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/>
              <a:t>Концепция содержания непрерывного образования (дошкольное и начальное звено), утв. Федеральным координационным советом по общему образованию Министерства образования РФ от </a:t>
            </a:r>
            <a:r>
              <a:rPr lang="ru-RU" dirty="0" smtClean="0"/>
              <a:t>17.06.2003г.; </a:t>
            </a:r>
          </a:p>
          <a:p>
            <a:r>
              <a:rPr lang="ru-RU" dirty="0" smtClean="0"/>
              <a:t> </a:t>
            </a:r>
            <a:r>
              <a:rPr lang="ru-RU" dirty="0"/>
              <a:t>Концепция построения развивающей среды в дошкольном учреждении (авторы В.А. Петровский, Л.М. Кларина, Л.А. </a:t>
            </a:r>
            <a:r>
              <a:rPr lang="ru-RU" dirty="0" err="1"/>
              <a:t>Смывина</a:t>
            </a:r>
            <a:r>
              <a:rPr lang="ru-RU" dirty="0"/>
              <a:t>, Л.П. Стрелкова, 1993 г.); </a:t>
            </a:r>
            <a:endParaRPr lang="ru-RU" dirty="0" smtClean="0"/>
          </a:p>
          <a:p>
            <a:r>
              <a:rPr lang="ru-RU" dirty="0" smtClean="0"/>
              <a:t> </a:t>
            </a:r>
            <a:r>
              <a:rPr lang="ru-RU" dirty="0"/>
              <a:t>Концепция дошкольного воспитания (авторы В.В. Давыдов, В.А. Петровский,1989г </a:t>
            </a:r>
            <a:r>
              <a:rPr lang="ru-RU" dirty="0" smtClean="0"/>
              <a:t>.;</a:t>
            </a:r>
          </a:p>
          <a:p>
            <a:r>
              <a:rPr lang="ru-RU" dirty="0" smtClean="0"/>
              <a:t> </a:t>
            </a:r>
            <a:r>
              <a:rPr lang="ru-RU" dirty="0"/>
              <a:t>Санитарно-эпидемиологические требования к устройству, содержанию и организации режима работы в дошкольных организациях. СанПиН 2.4.1.3049-13, утв. постановлением Главного государственного санитарного врача России от 15.05.2013 № </a:t>
            </a:r>
            <a:r>
              <a:rPr lang="ru-RU" dirty="0" smtClean="0"/>
              <a:t>26.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5796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979712" y="6021288"/>
            <a:ext cx="6571253" cy="12940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539339" cy="648071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000" b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Требования  ФГОС ДО  к </a:t>
            </a:r>
            <a:r>
              <a:rPr lang="ru-RU" sz="2000" b="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предметно-пространственной </a:t>
            </a:r>
            <a:r>
              <a:rPr lang="ru-RU" sz="2000" b="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развивающей среде</a:t>
            </a:r>
            <a:r>
              <a:rPr lang="ru-RU" sz="2000" b="0" dirty="0" smtClean="0">
                <a:solidFill>
                  <a:prstClr val="black"/>
                </a:solidFill>
                <a:effectLst/>
                <a:latin typeface="Times New Roman"/>
                <a:ea typeface="Calibri"/>
              </a:rPr>
              <a:t/>
            </a:r>
            <a:br>
              <a:rPr lang="ru-RU" sz="2000" b="0" dirty="0" smtClean="0">
                <a:solidFill>
                  <a:prstClr val="black"/>
                </a:solidFill>
                <a:effectLst/>
                <a:latin typeface="Times New Roman"/>
                <a:ea typeface="Calibri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836712"/>
            <a:ext cx="63184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реализацию образовательной программы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ДО</a:t>
            </a:r>
            <a:r>
              <a:rPr lang="en-US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O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;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реализацию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двигательной активности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детей;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возможность общения детей и взрослых в совместной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деятельности;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учет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индивидуальных особенностей и коррекции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развития;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возможность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для уединения.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46246" y="2564904"/>
            <a:ext cx="83886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Развивающая предметно-пространственная среда  (дошкольной группы, участка) должна обеспечивать:</a:t>
            </a:r>
            <a:b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● реализацию различных образовательных программ, используемых в образовательном процессе;</a:t>
            </a:r>
            <a:b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● в случае организации инклюзивного образования необходимые для него условия;</a:t>
            </a:r>
            <a:b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● учёт национально-культурных, климатических условий, в которых осуществляется образовательный процесс.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5399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539553" y="188641"/>
            <a:ext cx="7453380" cy="648072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1600" dirty="0">
                <a:solidFill>
                  <a:srgbClr val="444444"/>
                </a:solidFill>
                <a:latin typeface="Helvetica"/>
                <a:ea typeface="Times New Roman"/>
                <a:cs typeface="Helvetica"/>
              </a:rPr>
              <a:t>Что должен знать педагог при организации </a:t>
            </a:r>
            <a:r>
              <a:rPr lang="ru-RU" sz="1600" dirty="0" smtClean="0">
                <a:solidFill>
                  <a:srgbClr val="444444"/>
                </a:solidFill>
                <a:latin typeface="Helvetica"/>
                <a:ea typeface="Times New Roman"/>
                <a:cs typeface="Helvetica"/>
              </a:rPr>
              <a:t>предметно-пространственной </a:t>
            </a:r>
            <a:r>
              <a:rPr lang="ru-RU" sz="1600" dirty="0" smtClean="0">
                <a:solidFill>
                  <a:srgbClr val="444444"/>
                </a:solidFill>
                <a:latin typeface="Helvetica"/>
                <a:ea typeface="Times New Roman"/>
                <a:cs typeface="Helvetica"/>
              </a:rPr>
              <a:t>развивающей среды </a:t>
            </a:r>
            <a:r>
              <a:rPr lang="ru-RU" sz="1600" dirty="0">
                <a:solidFill>
                  <a:srgbClr val="444444"/>
                </a:solidFill>
                <a:latin typeface="Helvetica"/>
                <a:ea typeface="Times New Roman"/>
                <a:cs typeface="Helvetica"/>
              </a:rPr>
              <a:t>в </a:t>
            </a:r>
            <a:r>
              <a:rPr lang="ru-RU" sz="1600" dirty="0" smtClean="0">
                <a:solidFill>
                  <a:srgbClr val="444444"/>
                </a:solidFill>
                <a:latin typeface="Helvetica"/>
                <a:ea typeface="Times New Roman"/>
                <a:cs typeface="Helvetica"/>
              </a:rPr>
              <a:t>группе </a:t>
            </a:r>
            <a:r>
              <a:rPr lang="ru-RU" sz="1600" dirty="0">
                <a:latin typeface="Calibri"/>
                <a:ea typeface="Calibri"/>
                <a:cs typeface="Times New Roman"/>
              </a:rPr>
              <a:t/>
            </a:r>
            <a:br>
              <a:rPr lang="ru-RU" sz="1600" dirty="0">
                <a:latin typeface="Calibri"/>
                <a:ea typeface="Calibri"/>
                <a:cs typeface="Times New Roman"/>
              </a:rPr>
            </a:b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836712"/>
            <a:ext cx="8352928" cy="487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Среда должна выполнять образовательную, развивающую, воспитывающую, стимулирующую, организованную, коммуникативную функции.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2.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Среда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должна служить удовлетворению потребностей и интересов ребенка. </a:t>
            </a: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3. Форма и дизайн предметов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соответствовать возрасту детей группы. </a:t>
            </a: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4. Элементы декора должны быть легко сменяемыми. </a:t>
            </a: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5. В каждой группе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организовано место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для детской экспериментальной деятельности. </a:t>
            </a: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6.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Учитывать 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закономерности психического развития, показатели их здоровья, психофизиологические и коммуникативные особенности, уровень общего и речевого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развития.  </a:t>
            </a: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7. Цветовая палитра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представлена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теплыми, пастельными тонами. </a:t>
            </a: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8.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Учитывать 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ведущую роль игровой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деятельности.</a:t>
            </a:r>
          </a:p>
          <a:p>
            <a:pPr marL="342900" indent="-342900" algn="just">
              <a:lnSpc>
                <a:spcPts val="1500"/>
              </a:lnSpc>
              <a:spcAft>
                <a:spcPts val="0"/>
              </a:spcAft>
              <a:buAutoNum type="arabicPeriod" startAt="9"/>
            </a:pP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Меняться 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зависимости от возрастных особенностей детей,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образовательной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программы. </a:t>
            </a:r>
            <a:endParaRPr lang="ru-RU" sz="1600" dirty="0" smtClean="0">
              <a:solidFill>
                <a:srgbClr val="444444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 indent="-457200" algn="just">
              <a:lnSpc>
                <a:spcPts val="1500"/>
              </a:lnSpc>
              <a:spcAft>
                <a:spcPts val="0"/>
              </a:spcAft>
              <a:buAutoNum type="arabicPeriod" startAt="9"/>
            </a:pP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Элементы РППС не должны: </a:t>
            </a:r>
            <a:endParaRPr lang="ru-RU" sz="1600" dirty="0" smtClean="0">
              <a:solidFill>
                <a:srgbClr val="444444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endParaRPr lang="ru-RU" sz="1600" dirty="0" smtClean="0">
              <a:solidFill>
                <a:srgbClr val="444444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285750" indent="-285750" algn="just">
              <a:lnSpc>
                <a:spcPts val="15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Провоцировать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ребенка на агрессивные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действия;</a:t>
            </a:r>
          </a:p>
          <a:p>
            <a:pPr marL="285750" indent="-285750" algn="just">
              <a:lnSpc>
                <a:spcPts val="15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Вызывать  проявления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жестокости по отношению к персонажам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игры;</a:t>
            </a:r>
            <a:endParaRPr lang="ru-RU" sz="1600" dirty="0">
              <a:solidFill>
                <a:srgbClr val="444444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285750" indent="-285750" algn="just">
              <a:lnSpc>
                <a:spcPts val="15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Провоцировать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игровые сюжеты, связанные с безнравственностью и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насилием; </a:t>
            </a:r>
            <a:endParaRPr lang="ru-RU" sz="1600" dirty="0">
              <a:solidFill>
                <a:srgbClr val="444444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285750" indent="-285750" algn="just">
              <a:lnSpc>
                <a:spcPts val="15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Вызывать  нездоровый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интерес к сексуальным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проблемам;</a:t>
            </a:r>
          </a:p>
          <a:p>
            <a:pPr marL="285750" indent="-285750" algn="just">
              <a:lnSpc>
                <a:spcPts val="15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Провоцировать  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 негативное отношение к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расовым 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особенностям и физическим недостаткам других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людей</a:t>
            </a:r>
            <a:r>
              <a:rPr lang="ru-RU" sz="16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dirty="0">
                <a:solidFill>
                  <a:srgbClr val="444444"/>
                </a:solidFill>
                <a:latin typeface="Helvetica"/>
                <a:ea typeface="Times New Roman"/>
                <a:cs typeface="Helvetica"/>
              </a:rPr>
              <a:t/>
            </a:r>
            <a:br>
              <a:rPr lang="ru-RU" dirty="0">
                <a:solidFill>
                  <a:srgbClr val="444444"/>
                </a:solidFill>
                <a:latin typeface="Helvetica"/>
                <a:ea typeface="Times New Roman"/>
                <a:cs typeface="Helvetica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754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Основные составляющие при проектировании предметно-пространственной развивающей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среды:</a:t>
            </a:r>
            <a:endParaRPr lang="ru-RU" sz="1400" dirty="0">
              <a:solidFill>
                <a:srgbClr val="7030A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ПРОСТРАНСТВО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ВРЕМЯ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ПРЕДМЕТНОЕ </a:t>
            </a:r>
            <a:r>
              <a:rPr lang="ru-RU" sz="1600" dirty="0" smtClean="0">
                <a:latin typeface="Times New Roman" pitchFamily="18" charset="0"/>
                <a:ea typeface="Calibri"/>
                <a:cs typeface="Times New Roman" pitchFamily="18" charset="0"/>
              </a:rPr>
              <a:t>ОКРУЖЕНИЕ.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endParaRPr lang="ru-RU" sz="16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spcAft>
                <a:spcPts val="0"/>
              </a:spcAft>
            </a:pP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Зоны  </a:t>
            </a:r>
            <a:r>
              <a:rPr lang="ru-RU" sz="1600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для разного вида активности: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— рабочая;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— активная;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— спокойная</a:t>
            </a:r>
            <a:r>
              <a:rPr lang="ru-RU" sz="16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endParaRPr lang="ru-RU" sz="1600" dirty="0">
              <a:solidFill>
                <a:srgbClr val="7030A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/>
            <a:r>
              <a:rPr lang="ru-RU" sz="1600" dirty="0">
                <a:solidFill>
                  <a:srgbClr val="7030A0"/>
                </a:solidFill>
                <a:latin typeface="Times New Roman"/>
              </a:rPr>
              <a:t>	Развивающая предметно-пространственная среда  группы должна быть: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/>
              </a:rPr>
              <a:t>содержательно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- насыщенной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/>
              </a:rPr>
              <a:t>т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рансформируемой;</a:t>
            </a:r>
            <a:endParaRPr lang="ru-RU" sz="1600" dirty="0">
              <a:solidFill>
                <a:srgbClr val="000000"/>
              </a:solidFill>
              <a:latin typeface="Times New Roman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/>
              </a:rPr>
              <a:t>п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олифункциональной;</a:t>
            </a:r>
            <a:endParaRPr lang="ru-RU" sz="1600" dirty="0">
              <a:solidFill>
                <a:srgbClr val="000000"/>
              </a:solidFill>
              <a:latin typeface="Times New Roman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/>
              </a:rPr>
              <a:t>в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ариативной;</a:t>
            </a:r>
            <a:endParaRPr lang="ru-RU" sz="1600" dirty="0">
              <a:solidFill>
                <a:srgbClr val="000000"/>
              </a:solidFill>
              <a:latin typeface="Times New Roman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/>
              </a:rPr>
              <a:t>д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</a:rPr>
              <a:t>оступной; </a:t>
            </a:r>
            <a:endParaRPr lang="ru-RU" sz="1600" dirty="0">
              <a:solidFill>
                <a:srgbClr val="000000"/>
              </a:solidFill>
              <a:latin typeface="Times New Roman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Times New Roman"/>
              </a:rPr>
              <a:t>безопасной.</a:t>
            </a:r>
            <a:endParaRPr lang="ru-RU" sz="1600" dirty="0">
              <a:solidFill>
                <a:prstClr val="black"/>
              </a:solidFill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endParaRPr lang="ru-RU" sz="1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endParaRPr lang="ru-RU" sz="1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endParaRPr lang="ru-RU" sz="1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endParaRPr lang="ru-RU" sz="1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endParaRPr lang="ru-RU" sz="1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endParaRPr lang="ru-RU" sz="1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endParaRPr lang="ru-RU" sz="1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endParaRPr lang="ru-RU" sz="1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endParaRPr lang="ru-RU" sz="1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56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51344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Примерный перечень зон для организации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предметно-пространственной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развивающей среды</a:t>
            </a:r>
            <a:endParaRPr lang="ru-RU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Игровая (сюжетно-ролевые , 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режиссерские,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театральные);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познавательной активности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(экспериментирование 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 материалами, развитие речи, математические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представления);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самостоятельной 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деятельности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(конструирование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художественно - продуктивная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деятельность, 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литература, выставки детского творчества, центр патриотического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воспитания);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двигательной 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активности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(спортивные 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игры,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соревнования);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настольно - печатных и развивающих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игр;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экспериментирования и наблюдения за природными явлениями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(лаборатории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календарь природы, организация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проектов);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отдыха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(уединение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общение).</a:t>
            </a:r>
            <a:r>
              <a:rPr lang="ru-RU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53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8"/>
            <a:ext cx="8208912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Центры развивающей активности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детей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 Социально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– 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коммуникативного направления: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- центр активности (сюжетно – ролевые игры);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1600" dirty="0" smtClean="0">
                <a:latin typeface="Times New Roman" pitchFamily="18" charset="0"/>
                <a:ea typeface="Calibri"/>
                <a:cs typeface="Times New Roman" pitchFamily="18" charset="0"/>
              </a:rPr>
              <a:t>центр </a:t>
            </a:r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ПДД; </a:t>
            </a:r>
            <a:endParaRPr lang="ru-RU" sz="16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1600" dirty="0" smtClean="0">
                <a:latin typeface="Times New Roman" pitchFamily="18" charset="0"/>
                <a:ea typeface="Calibri"/>
                <a:cs typeface="Times New Roman" pitchFamily="18" charset="0"/>
              </a:rPr>
              <a:t>центр </a:t>
            </a:r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пожарной безопасности;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ea typeface="Calibri"/>
                <a:cs typeface="Times New Roman" pitchFamily="18" charset="0"/>
              </a:rPr>
              <a:t>-   центр </a:t>
            </a:r>
            <a:r>
              <a:rPr lang="ru-RU" sz="1600" dirty="0">
                <a:latin typeface="Times New Roman" pitchFamily="18" charset="0"/>
                <a:ea typeface="Calibri"/>
                <a:cs typeface="Times New Roman" pitchFamily="18" charset="0"/>
              </a:rPr>
              <a:t>трудовой деятельности.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 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Познавательного направления: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центр «Мы познаём мир»;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центр «Я знаю свои права»;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центр «Экспериментирования»;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центр патриотического воспитания;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центр конструктивной деятельности;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центр сенсорного развития;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центр математического развития.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 Речевого направления: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-центр театрализации;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-центр «Будем говорить правильно»;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-центр «Здравствуй, книжка!».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Художественно – эстетического направления: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-</a:t>
            </a:r>
            <a:r>
              <a:rPr lang="ru-RU" sz="1600" dirty="0">
                <a:latin typeface="Times New Roman"/>
                <a:ea typeface="Calibri"/>
                <a:cs typeface="Times New Roman"/>
              </a:rPr>
              <a:t>центр «Маленький художник»;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-центр «Умелые руки»;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-центр «Весёлые нотки».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Физическое направление: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центр «</a:t>
            </a:r>
            <a:r>
              <a:rPr lang="ru-RU" sz="1600" dirty="0" err="1">
                <a:latin typeface="Times New Roman"/>
                <a:ea typeface="Calibri"/>
                <a:cs typeface="Times New Roman"/>
              </a:rPr>
              <a:t>Здоровейка</a:t>
            </a:r>
            <a:r>
              <a:rPr lang="ru-RU" sz="1600" dirty="0">
                <a:latin typeface="Times New Roman"/>
                <a:ea typeface="Calibri"/>
                <a:cs typeface="Times New Roman"/>
              </a:rPr>
              <a:t>»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- центр спорта «Будь здоров».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732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435</TotalTime>
  <Words>504</Words>
  <Application>Microsoft Office PowerPoint</Application>
  <PresentationFormat>Экран (4:3)</PresentationFormat>
  <Paragraphs>95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"СОЗДАНИЕ ПРЕДМЕТНО-ПРОСТРАНСТВЕННОЙ РАЗВИВАЮЩЕЙ СРЕДЫ В ДОО В СООТВЕТСТВИИ С ФГОС ДО"   подготовила методист МКУ «АМЦСО» Г. В. Лобова      Создание развивающей предметно-пространственной среды в ДОО в соответствии с ФГОС ДО   </vt:lpstr>
      <vt:lpstr>Презентация PowerPoint</vt:lpstr>
      <vt:lpstr>Требования  ФГОС ДО  к предметно-пространственной развивающей среде </vt:lpstr>
      <vt:lpstr>Что должен знать педагог при организации предметно-пространственной развивающей среды в группе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Описание слайда:Создание развивающей предметно-пространственной среды в ДОУ в соответствии с ФГОС ДО   Авторы: Участники проекта:  </dc:title>
  <cp:lastModifiedBy>Ф</cp:lastModifiedBy>
  <cp:revision>24</cp:revision>
  <dcterms:modified xsi:type="dcterms:W3CDTF">2016-12-07T06:05:59Z</dcterms:modified>
</cp:coreProperties>
</file>